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9" r:id="rId4"/>
    <p:sldId id="280" r:id="rId5"/>
    <p:sldId id="281" r:id="rId6"/>
    <p:sldId id="264" r:id="rId7"/>
    <p:sldId id="265" r:id="rId8"/>
    <p:sldId id="286" r:id="rId9"/>
    <p:sldId id="288" r:id="rId10"/>
    <p:sldId id="287" r:id="rId11"/>
    <p:sldId id="291" r:id="rId12"/>
    <p:sldId id="276" r:id="rId13"/>
    <p:sldId id="266" r:id="rId14"/>
    <p:sldId id="279" r:id="rId15"/>
    <p:sldId id="257" r:id="rId16"/>
    <p:sldId id="290" r:id="rId17"/>
    <p:sldId id="277" r:id="rId18"/>
    <p:sldId id="267" r:id="rId19"/>
    <p:sldId id="278" r:id="rId20"/>
    <p:sldId id="272" r:id="rId21"/>
    <p:sldId id="258" r:id="rId22"/>
    <p:sldId id="273" r:id="rId23"/>
    <p:sldId id="275" r:id="rId24"/>
    <p:sldId id="263" r:id="rId25"/>
    <p:sldId id="274" r:id="rId26"/>
    <p:sldId id="260" r:id="rId27"/>
    <p:sldId id="261" r:id="rId28"/>
    <p:sldId id="259" r:id="rId29"/>
    <p:sldId id="268" r:id="rId30"/>
    <p:sldId id="270" r:id="rId31"/>
    <p:sldId id="271" r:id="rId32"/>
    <p:sldId id="282" r:id="rId33"/>
    <p:sldId id="283" r:id="rId34"/>
    <p:sldId id="284" r:id="rId35"/>
    <p:sldId id="285"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3F1F3C-A2A5-4024-A8DD-82964B63DB9A}" type="datetimeFigureOut">
              <a:rPr lang="en-US" smtClean="0"/>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3622941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F1F3C-A2A5-4024-A8DD-82964B63DB9A}" type="datetimeFigureOut">
              <a:rPr lang="en-US" smtClean="0"/>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174936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F1F3C-A2A5-4024-A8DD-82964B63DB9A}" type="datetimeFigureOut">
              <a:rPr lang="en-US" smtClean="0"/>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72796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F1F3C-A2A5-4024-A8DD-82964B63DB9A}" type="datetimeFigureOut">
              <a:rPr lang="en-US" smtClean="0"/>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6589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F1F3C-A2A5-4024-A8DD-82964B63DB9A}" type="datetimeFigureOut">
              <a:rPr lang="en-US" smtClean="0"/>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4396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3F1F3C-A2A5-4024-A8DD-82964B63DB9A}" type="datetimeFigureOut">
              <a:rPr lang="en-US" smtClean="0"/>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94185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F1F3C-A2A5-4024-A8DD-82964B63DB9A}" type="datetimeFigureOut">
              <a:rPr lang="en-US" smtClean="0"/>
              <a:t>10/8/2011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425170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F1F3C-A2A5-4024-A8DD-82964B63DB9A}" type="datetimeFigureOut">
              <a:rPr lang="en-US" smtClean="0"/>
              <a:t>10/8/2011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279591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F1F3C-A2A5-4024-A8DD-82964B63DB9A}" type="datetimeFigureOut">
              <a:rPr lang="en-US" smtClean="0"/>
              <a:t>10/8/2011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358705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F1F3C-A2A5-4024-A8DD-82964B63DB9A}" type="datetimeFigureOut">
              <a:rPr lang="en-US" smtClean="0"/>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163092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F1F3C-A2A5-4024-A8DD-82964B63DB9A}" type="datetimeFigureOut">
              <a:rPr lang="en-US" smtClean="0"/>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310C-0E10-44FF-8EA7-E2F1C03F8A06}" type="slidenum">
              <a:rPr lang="en-US" smtClean="0"/>
              <a:t>‹#›</a:t>
            </a:fld>
            <a:endParaRPr lang="en-US"/>
          </a:p>
        </p:txBody>
      </p:sp>
    </p:spTree>
    <p:extLst>
      <p:ext uri="{BB962C8B-B14F-4D97-AF65-F5344CB8AC3E}">
        <p14:creationId xmlns:p14="http://schemas.microsoft.com/office/powerpoint/2010/main" val="78847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F1F3C-A2A5-4024-A8DD-82964B63DB9A}" type="datetimeFigureOut">
              <a:rPr lang="en-US" smtClean="0"/>
              <a:t>10/8/2011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6310C-0E10-44FF-8EA7-E2F1C03F8A06}" type="slidenum">
              <a:rPr lang="en-US" smtClean="0"/>
              <a:t>‹#›</a:t>
            </a:fld>
            <a:endParaRPr lang="en-US"/>
          </a:p>
        </p:txBody>
      </p:sp>
    </p:spTree>
    <p:extLst>
      <p:ext uri="{BB962C8B-B14F-4D97-AF65-F5344CB8AC3E}">
        <p14:creationId xmlns:p14="http://schemas.microsoft.com/office/powerpoint/2010/main" val="325969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3000"/>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Sacraments of initiation</a:t>
            </a:r>
            <a:endParaRPr lang="en-US" dirty="0"/>
          </a:p>
        </p:txBody>
      </p:sp>
      <p:sp>
        <p:nvSpPr>
          <p:cNvPr id="3" name="Subtitle 2"/>
          <p:cNvSpPr>
            <a:spLocks noGrp="1"/>
          </p:cNvSpPr>
          <p:nvPr>
            <p:ph type="subTitle" idx="1"/>
          </p:nvPr>
        </p:nvSpPr>
        <p:spPr/>
        <p:txBody>
          <a:bodyPr/>
          <a:lstStyle/>
          <a:p>
            <a:r>
              <a:rPr lang="en-US" dirty="0" smtClean="0"/>
              <a:t>Baptism</a:t>
            </a:r>
          </a:p>
          <a:p>
            <a:r>
              <a:rPr lang="en-US" dirty="0" smtClean="0"/>
              <a:t>Chrismation </a:t>
            </a:r>
          </a:p>
          <a:p>
            <a:r>
              <a:rPr lang="en-US" smtClean="0"/>
              <a:t>Eucharist</a:t>
            </a:r>
            <a:endParaRPr lang="en-US" dirty="0"/>
          </a:p>
        </p:txBody>
      </p:sp>
    </p:spTree>
    <p:extLst>
      <p:ext uri="{BB962C8B-B14F-4D97-AF65-F5344CB8AC3E}">
        <p14:creationId xmlns:p14="http://schemas.microsoft.com/office/powerpoint/2010/main" val="4232150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smtClean="0"/>
              <a:t>a Godparent?</a:t>
            </a:r>
            <a:endParaRPr lang="en-US"/>
          </a:p>
        </p:txBody>
      </p:sp>
      <p:sp>
        <p:nvSpPr>
          <p:cNvPr id="3" name="Content Placeholder 2"/>
          <p:cNvSpPr>
            <a:spLocks noGrp="1"/>
          </p:cNvSpPr>
          <p:nvPr>
            <p:ph idx="1"/>
          </p:nvPr>
        </p:nvSpPr>
        <p:spPr/>
        <p:txBody>
          <a:bodyPr/>
          <a:lstStyle/>
          <a:p>
            <a:r>
              <a:rPr lang="en-US" dirty="0"/>
              <a:t>Godfather/mother’ is a Syrian word meaning ‘guardian’, ‘caretaker’ or custodian. They are spiritually responsible before the church for bringing up the baptized child in a spiritual way, full of virtues of holiness, Christian discipline, and strong in the Orthodox faith.  The Church puts also certain conditions for Godparents :</a:t>
            </a:r>
          </a:p>
        </p:txBody>
      </p:sp>
    </p:spTree>
    <p:extLst>
      <p:ext uri="{BB962C8B-B14F-4D97-AF65-F5344CB8AC3E}">
        <p14:creationId xmlns:p14="http://schemas.microsoft.com/office/powerpoint/2010/main" val="3479264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5" name="Picture 3" descr="C:\Users\Alex\Pictures\2614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10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Liturgy or not?</a:t>
            </a:r>
            <a:endParaRPr lang="en-US" dirty="0"/>
          </a:p>
        </p:txBody>
      </p:sp>
      <p:sp>
        <p:nvSpPr>
          <p:cNvPr id="3" name="Content Placeholder 2"/>
          <p:cNvSpPr>
            <a:spLocks noGrp="1"/>
          </p:cNvSpPr>
          <p:nvPr>
            <p:ph idx="1"/>
          </p:nvPr>
        </p:nvSpPr>
        <p:spPr/>
        <p:txBody>
          <a:bodyPr/>
          <a:lstStyle/>
          <a:p>
            <a:r>
              <a:rPr lang="en-US" dirty="0"/>
              <a:t>Baptisms should be public, before the entire local parish, so that all the Christians can pray for the ones to be illumined, and may listen again to the vows that are made, remembering their own vows. It is good for every </a:t>
            </a:r>
            <a:r>
              <a:rPr lang="en-US" dirty="0" smtClean="0"/>
              <a:t>Christians </a:t>
            </a:r>
            <a:r>
              <a:rPr lang="en-US" dirty="0"/>
              <a:t>to examine </a:t>
            </a:r>
            <a:r>
              <a:rPr lang="en-US" dirty="0" smtClean="0"/>
              <a:t>themselves </a:t>
            </a:r>
            <a:r>
              <a:rPr lang="en-US" dirty="0"/>
              <a:t>during this time, to see whether he be “in Christ” or not, that is, whether he has kept the vows of </a:t>
            </a:r>
            <a:r>
              <a:rPr lang="en-US" dirty="0" smtClean="0"/>
              <a:t>their </a:t>
            </a:r>
            <a:r>
              <a:rPr lang="en-US" dirty="0"/>
              <a:t>baptism.</a:t>
            </a:r>
          </a:p>
          <a:p>
            <a:endParaRPr lang="en-US" dirty="0"/>
          </a:p>
        </p:txBody>
      </p:sp>
    </p:spTree>
    <p:extLst>
      <p:ext uri="{BB962C8B-B14F-4D97-AF65-F5344CB8AC3E}">
        <p14:creationId xmlns:p14="http://schemas.microsoft.com/office/powerpoint/2010/main" val="952115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Icon of the baptism of Christ</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Alex\Pictures\icon_baptism_chri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0"/>
            <a:ext cx="38862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59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naming of a child</a:t>
            </a:r>
            <a:endParaRPr lang="en-US" dirty="0"/>
          </a:p>
        </p:txBody>
      </p:sp>
      <p:sp>
        <p:nvSpPr>
          <p:cNvPr id="3" name="Content Placeholder 2"/>
          <p:cNvSpPr>
            <a:spLocks noGrp="1"/>
          </p:cNvSpPr>
          <p:nvPr>
            <p:ph idx="1"/>
          </p:nvPr>
        </p:nvSpPr>
        <p:spPr/>
        <p:txBody>
          <a:bodyPr/>
          <a:lstStyle/>
          <a:p>
            <a:r>
              <a:rPr lang="en-US" dirty="0"/>
              <a:t>This is normally done on the eighth day after birth. </a:t>
            </a:r>
          </a:p>
          <a:p>
            <a:r>
              <a:rPr lang="en-US" dirty="0" smtClean="0"/>
              <a:t>Seven is the complete number in the bible.</a:t>
            </a:r>
            <a:endParaRPr lang="en-US" dirty="0"/>
          </a:p>
        </p:txBody>
      </p:sp>
    </p:spTree>
    <p:extLst>
      <p:ext uri="{BB962C8B-B14F-4D97-AF65-F5344CB8AC3E}">
        <p14:creationId xmlns:p14="http://schemas.microsoft.com/office/powerpoint/2010/main" val="1549769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Baptism</a:t>
            </a:r>
            <a:endParaRPr lang="en-US" b="1"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r>
              <a:rPr lang="en-US" dirty="0" smtClean="0"/>
              <a:t>Total immersion is a sign of being born again in Christ.</a:t>
            </a:r>
            <a:endParaRPr lang="en-US" dirty="0"/>
          </a:p>
        </p:txBody>
      </p:sp>
      <p:pic>
        <p:nvPicPr>
          <p:cNvPr id="1026" name="Picture 2" descr="C:\Users\Alex\Picture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1"/>
            <a:ext cx="4038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a:p>
        </p:txBody>
      </p:sp>
      <p:pic>
        <p:nvPicPr>
          <p:cNvPr id="2050" name="Picture 2" descr="C:\Users\Alex\Pictures\4931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8392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15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done?</a:t>
            </a:r>
            <a:endParaRPr lang="en-US" dirty="0"/>
          </a:p>
        </p:txBody>
      </p:sp>
      <p:sp>
        <p:nvSpPr>
          <p:cNvPr id="3" name="Content Placeholder 2"/>
          <p:cNvSpPr>
            <a:spLocks noGrp="1"/>
          </p:cNvSpPr>
          <p:nvPr>
            <p:ph sz="half" idx="1"/>
          </p:nvPr>
        </p:nvSpPr>
        <p:spPr/>
        <p:txBody>
          <a:bodyPr/>
          <a:lstStyle/>
          <a:p>
            <a:r>
              <a:rPr lang="en-US" dirty="0" smtClean="0"/>
              <a:t>we from </a:t>
            </a:r>
            <a:r>
              <a:rPr lang="en-US" dirty="0"/>
              <a:t>the Holy Apostles and Holy Fathers and the entire mind of the church that we always baptize by immersing three times in water, in the name of the Father, Son and Holy Spirit. </a:t>
            </a:r>
          </a:p>
        </p:txBody>
      </p:sp>
      <p:sp>
        <p:nvSpPr>
          <p:cNvPr id="4" name="Content Placeholder 3"/>
          <p:cNvSpPr>
            <a:spLocks noGrp="1"/>
          </p:cNvSpPr>
          <p:nvPr>
            <p:ph sz="half" idx="2"/>
          </p:nvPr>
        </p:nvSpPr>
        <p:spPr/>
        <p:txBody>
          <a:bodyPr/>
          <a:lstStyle/>
          <a:p>
            <a:r>
              <a:rPr lang="en-US" dirty="0"/>
              <a:t>The proper belief concerning baptism is that it is the entry of the believer into the only, one, true, </a:t>
            </a:r>
            <a:r>
              <a:rPr lang="en-US" dirty="0" smtClean="0"/>
              <a:t>Holy, Catholic </a:t>
            </a:r>
            <a:r>
              <a:rPr lang="en-US" dirty="0"/>
              <a:t>and Apostolic </a:t>
            </a:r>
            <a:r>
              <a:rPr lang="en-US" dirty="0" smtClean="0"/>
              <a:t>church.</a:t>
            </a:r>
            <a:endParaRPr lang="en-US" dirty="0"/>
          </a:p>
        </p:txBody>
      </p:sp>
    </p:spTree>
    <p:extLst>
      <p:ext uri="{BB962C8B-B14F-4D97-AF65-F5344CB8AC3E}">
        <p14:creationId xmlns:p14="http://schemas.microsoft.com/office/powerpoint/2010/main" val="229304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Autofit/>
          </a:bodyPr>
          <a:lstStyle/>
          <a:p>
            <a:r>
              <a:rPr lang="en-US" sz="1800" b="1" dirty="0"/>
              <a:t>Baptismal </a:t>
            </a:r>
            <a:r>
              <a:rPr lang="en-US" sz="1800" b="1" dirty="0" smtClean="0"/>
              <a:t>Garments</a:t>
            </a:r>
            <a:r>
              <a:rPr lang="en-US" sz="1800" dirty="0" smtClean="0"/>
              <a:t>. </a:t>
            </a:r>
            <a:r>
              <a:rPr lang="en-US" sz="1800" dirty="0"/>
              <a:t>The garments brought by the godparent to dress the infant immediately after the immersion in Baptism. In Orthodoxy, these garments are considered sacred and must be either kept safely or destroyed by fire.</a:t>
            </a:r>
            <a:br>
              <a:rPr lang="en-US" sz="1800" dirty="0"/>
            </a:br>
            <a:endParaRPr lang="en-US" sz="1800" dirty="0"/>
          </a:p>
          <a:p>
            <a:r>
              <a:rPr lang="en-US" sz="1800" b="1" dirty="0"/>
              <a:t>Baptismal Name</a:t>
            </a:r>
            <a:r>
              <a:rPr lang="en-US" sz="1800" b="1" dirty="0" smtClean="0"/>
              <a:t>.</a:t>
            </a:r>
            <a:r>
              <a:rPr lang="en-US" sz="1800" dirty="0" smtClean="0"/>
              <a:t> </a:t>
            </a:r>
            <a:r>
              <a:rPr lang="en-US" sz="1800" dirty="0"/>
              <a:t>The individual's name given in baptism, commonly the name of a saint, who becomes the individual's Patron Saint. The baptismal names of the first-born are usually those of their grandparents.</a:t>
            </a:r>
            <a:br>
              <a:rPr lang="en-US" sz="1800" dirty="0"/>
            </a:br>
            <a:endParaRPr lang="en-US" sz="1800" dirty="0"/>
          </a:p>
        </p:txBody>
      </p:sp>
      <p:sp>
        <p:nvSpPr>
          <p:cNvPr id="4" name="Content Placeholder 3"/>
          <p:cNvSpPr>
            <a:spLocks noGrp="1"/>
          </p:cNvSpPr>
          <p:nvPr>
            <p:ph sz="half" idx="2"/>
          </p:nvPr>
        </p:nvSpPr>
        <p:spPr/>
        <p:txBody>
          <a:bodyPr>
            <a:normAutofit fontScale="77500" lnSpcReduction="20000"/>
          </a:bodyPr>
          <a:lstStyle/>
          <a:p>
            <a:r>
              <a:rPr lang="en-US" b="1" dirty="0" err="1"/>
              <a:t>Baptistry</a:t>
            </a:r>
            <a:r>
              <a:rPr lang="en-US" b="1" dirty="0"/>
              <a:t>.</a:t>
            </a:r>
            <a:r>
              <a:rPr lang="en-US" dirty="0"/>
              <a:t> A special room or area in the form a pool for baptizing in the ancient Church. Gradually it was replaced by the baptismal font </a:t>
            </a:r>
            <a:br>
              <a:rPr lang="en-US" dirty="0"/>
            </a:br>
            <a:endParaRPr lang="en-US" dirty="0"/>
          </a:p>
          <a:p>
            <a:r>
              <a:rPr lang="en-US" b="1" dirty="0" smtClean="0"/>
              <a:t>Baptismal font</a:t>
            </a:r>
            <a:r>
              <a:rPr lang="en-US" dirty="0" smtClean="0"/>
              <a:t> </a:t>
            </a:r>
            <a:r>
              <a:rPr lang="en-US" dirty="0"/>
              <a:t>A large, often movable, circular basin on a stand, containing the water for immersion in Baptism. It symbolizes the Jordan River or the pool of Siloam.</a:t>
            </a:r>
            <a:br>
              <a:rPr lang="en-US" dirty="0"/>
            </a:br>
            <a:endParaRPr lang="en-US" dirty="0"/>
          </a:p>
          <a:p>
            <a:endParaRPr lang="en-US" dirty="0"/>
          </a:p>
        </p:txBody>
      </p:sp>
    </p:spTree>
    <p:extLst>
      <p:ext uri="{BB962C8B-B14F-4D97-AF65-F5344CB8AC3E}">
        <p14:creationId xmlns:p14="http://schemas.microsoft.com/office/powerpoint/2010/main" val="2009643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u="sng" dirty="0"/>
              <a:t>Preparation for Baptism in the Church</a:t>
            </a:r>
            <a:r>
              <a:rPr lang="en-US" b="1" dirty="0"/>
              <a:t/>
            </a:r>
            <a:br>
              <a:rPr lang="en-US" b="1" dirty="0"/>
            </a:br>
            <a:endParaRPr lang="en-US" dirty="0"/>
          </a:p>
        </p:txBody>
      </p:sp>
      <p:sp>
        <p:nvSpPr>
          <p:cNvPr id="6" name="Content Placeholder 5"/>
          <p:cNvSpPr>
            <a:spLocks noGrp="1"/>
          </p:cNvSpPr>
          <p:nvPr>
            <p:ph idx="1"/>
          </p:nvPr>
        </p:nvSpPr>
        <p:spPr/>
        <p:txBody>
          <a:bodyPr>
            <a:noAutofit/>
          </a:bodyPr>
          <a:lstStyle/>
          <a:p>
            <a:pPr marL="0" indent="0">
              <a:buNone/>
            </a:pPr>
            <a:r>
              <a:rPr lang="en-US" sz="1200" b="1" dirty="0" smtClean="0"/>
              <a:t>·</a:t>
            </a:r>
            <a:r>
              <a:rPr lang="en-US" sz="1600" b="1" dirty="0"/>
              <a:t>       Baptismal Font with lukewarm water</a:t>
            </a:r>
          </a:p>
          <a:p>
            <a:r>
              <a:rPr lang="en-US" sz="1600" b="1" dirty="0"/>
              <a:t>·       If indoors, under the Font, place a plastic sheet, and towels</a:t>
            </a:r>
          </a:p>
          <a:p>
            <a:r>
              <a:rPr lang="en-US" sz="1600" b="1" dirty="0"/>
              <a:t> </a:t>
            </a:r>
          </a:p>
          <a:p>
            <a:r>
              <a:rPr lang="en-US" sz="1600" b="1" dirty="0"/>
              <a:t>·       To the right of the Font, set on a table with a cloth cover:</a:t>
            </a:r>
          </a:p>
          <a:p>
            <a:r>
              <a:rPr lang="en-US" sz="1600" b="1" dirty="0"/>
              <a:t>·       Two Candle Sticks</a:t>
            </a:r>
          </a:p>
          <a:p>
            <a:r>
              <a:rPr lang="en-US" sz="1600" b="1" dirty="0"/>
              <a:t>·       The Holy Gospel Book</a:t>
            </a:r>
          </a:p>
          <a:p>
            <a:r>
              <a:rPr lang="en-US" sz="1600" b="1" dirty="0"/>
              <a:t>·       Holy Chrism</a:t>
            </a:r>
          </a:p>
          <a:p>
            <a:r>
              <a:rPr lang="en-US" sz="1600" b="1" dirty="0"/>
              <a:t>·       Anointing Oil (the "oil of gladness") in a bottle (to be blessed during the service)</a:t>
            </a:r>
          </a:p>
          <a:p>
            <a:r>
              <a:rPr lang="en-US" sz="1600" b="1" dirty="0"/>
              <a:t>·       Anointing brush (for the chrismation)</a:t>
            </a:r>
          </a:p>
          <a:p>
            <a:r>
              <a:rPr lang="en-US" sz="1600" b="1" dirty="0"/>
              <a:t>·       Sponge in a bowl of water.</a:t>
            </a:r>
          </a:p>
          <a:p>
            <a:r>
              <a:rPr lang="en-US" sz="1600" b="1" dirty="0"/>
              <a:t>·       Baptismal Candle(s)</a:t>
            </a:r>
          </a:p>
          <a:p>
            <a:r>
              <a:rPr lang="en-US" sz="1600" b="1" dirty="0"/>
              <a:t>·       Baptismal cross(</a:t>
            </a:r>
            <a:r>
              <a:rPr lang="en-US" sz="1600" b="1" dirty="0" err="1"/>
              <a:t>es</a:t>
            </a:r>
            <a:r>
              <a:rPr lang="en-US" sz="1600" b="1" dirty="0" smtClean="0"/>
              <a:t>)</a:t>
            </a:r>
            <a:r>
              <a:rPr lang="en-US" sz="1600" b="1" dirty="0"/>
              <a:t> </a:t>
            </a:r>
          </a:p>
          <a:p>
            <a:r>
              <a:rPr lang="en-US" sz="1600" b="1" dirty="0"/>
              <a:t>·       Close at hand should be:</a:t>
            </a:r>
          </a:p>
          <a:p>
            <a:r>
              <a:rPr lang="en-US" sz="1600" b="1" dirty="0"/>
              <a:t>·       </a:t>
            </a:r>
            <a:r>
              <a:rPr lang="en-US" sz="1600" b="1" dirty="0" smtClean="0"/>
              <a:t>Towel</a:t>
            </a:r>
            <a:endParaRPr lang="en-US" sz="1600" b="1" dirty="0"/>
          </a:p>
          <a:p>
            <a:r>
              <a:rPr lang="en-US" sz="1600" b="1" dirty="0"/>
              <a:t>·       Baptismal Garment</a:t>
            </a:r>
          </a:p>
        </p:txBody>
      </p:sp>
    </p:spTree>
    <p:extLst>
      <p:ext uri="{BB962C8B-B14F-4D97-AF65-F5344CB8AC3E}">
        <p14:creationId xmlns:p14="http://schemas.microsoft.com/office/powerpoint/2010/main" val="99590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Sacraments or mysteries?</a:t>
            </a:r>
            <a:endParaRPr lang="en-US" dirty="0"/>
          </a:p>
        </p:txBody>
      </p:sp>
      <p:sp>
        <p:nvSpPr>
          <p:cNvPr id="3" name="Content Placeholder 2"/>
          <p:cNvSpPr>
            <a:spLocks noGrp="1"/>
          </p:cNvSpPr>
          <p:nvPr>
            <p:ph idx="1"/>
          </p:nvPr>
        </p:nvSpPr>
        <p:spPr/>
        <p:txBody>
          <a:bodyPr>
            <a:normAutofit lnSpcReduction="10000"/>
          </a:bodyPr>
          <a:lstStyle/>
          <a:p>
            <a:r>
              <a:rPr lang="en-US" dirty="0"/>
              <a:t>In the </a:t>
            </a:r>
            <a:r>
              <a:rPr lang="en-US" dirty="0" err="1" smtClean="0"/>
              <a:t>mysterion</a:t>
            </a:r>
            <a:r>
              <a:rPr lang="en-US" dirty="0" smtClean="0"/>
              <a:t> </a:t>
            </a:r>
            <a:r>
              <a:rPr lang="en-US" dirty="0"/>
              <a:t>of the church, the </a:t>
            </a:r>
            <a:r>
              <a:rPr lang="en-US" dirty="0" smtClean="0"/>
              <a:t>coming closer of </a:t>
            </a:r>
            <a:r>
              <a:rPr lang="en-US" dirty="0"/>
              <a:t>men </a:t>
            </a:r>
            <a:r>
              <a:rPr lang="en-US" dirty="0" smtClean="0"/>
              <a:t>to </a:t>
            </a:r>
            <a:r>
              <a:rPr lang="en-US" dirty="0"/>
              <a:t>God </a:t>
            </a:r>
            <a:r>
              <a:rPr lang="en-US" dirty="0" smtClean="0"/>
              <a:t>made possible, through </a:t>
            </a:r>
            <a:r>
              <a:rPr lang="en-US" dirty="0"/>
              <a:t>their "cooperation" or "synergy"; to make this participation possible once </a:t>
            </a:r>
            <a:r>
              <a:rPr lang="en-US" dirty="0" smtClean="0"/>
              <a:t>more, </a:t>
            </a:r>
            <a:r>
              <a:rPr lang="en-US" dirty="0"/>
              <a:t>is the goal of the incarnation.</a:t>
            </a:r>
          </a:p>
          <a:p>
            <a:pPr marL="0" indent="0">
              <a:buNone/>
            </a:pPr>
            <a:endParaRPr lang="en-US" dirty="0" smtClean="0"/>
          </a:p>
          <a:p>
            <a:pPr marL="0" indent="0">
              <a:buNone/>
            </a:pPr>
            <a:r>
              <a:rPr lang="en-US" i="1" dirty="0"/>
              <a:t>Synergy, in general, may be defined as </a:t>
            </a:r>
            <a:r>
              <a:rPr lang="en-US" i="1" dirty="0" smtClean="0"/>
              <a:t>two </a:t>
            </a:r>
            <a:r>
              <a:rPr lang="en-US" i="1" dirty="0"/>
              <a:t>things </a:t>
            </a:r>
            <a:r>
              <a:rPr lang="en-US" i="1" dirty="0" smtClean="0"/>
              <a:t>working together </a:t>
            </a:r>
            <a:r>
              <a:rPr lang="en-US" i="1" dirty="0"/>
              <a:t>to produce a result not independently obtainable.</a:t>
            </a:r>
          </a:p>
          <a:p>
            <a:pPr marL="0" indent="0">
              <a:buNone/>
            </a:pPr>
            <a:endParaRPr lang="en-US" dirty="0"/>
          </a:p>
        </p:txBody>
      </p:sp>
    </p:spTree>
    <p:extLst>
      <p:ext uri="{BB962C8B-B14F-4D97-AF65-F5344CB8AC3E}">
        <p14:creationId xmlns:p14="http://schemas.microsoft.com/office/powerpoint/2010/main" val="3411987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Chrismation is linked to Pentecost</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6146" name="Picture 2" descr="C:\Users\Alex\Pictures\4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295400"/>
            <a:ext cx="4572000" cy="52863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lex\Pictures\imagesCA693R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886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354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Chrismation</a:t>
            </a:r>
            <a:endParaRPr lang="en-US" dirty="0"/>
          </a:p>
        </p:txBody>
      </p:sp>
      <p:sp>
        <p:nvSpPr>
          <p:cNvPr id="3" name="Content Placeholder 2"/>
          <p:cNvSpPr>
            <a:spLocks noGrp="1"/>
          </p:cNvSpPr>
          <p:nvPr>
            <p:ph idx="1"/>
          </p:nvPr>
        </p:nvSpPr>
        <p:spPr/>
        <p:txBody>
          <a:bodyPr/>
          <a:lstStyle/>
          <a:p>
            <a:r>
              <a:rPr lang="en-US" dirty="0" smtClean="0"/>
              <a:t>Chrismation is administered at the same time as baptism.</a:t>
            </a:r>
          </a:p>
          <a:p>
            <a:r>
              <a:rPr lang="en-US" dirty="0" smtClean="0"/>
              <a:t>Just </a:t>
            </a:r>
            <a:r>
              <a:rPr lang="en-US" dirty="0"/>
              <a:t>as Easter has no meaning for the world without Pentecost, so baptism has no meaning for the Christian without </a:t>
            </a:r>
            <a:r>
              <a:rPr lang="en-US" dirty="0" smtClean="0"/>
              <a:t>chrismation.</a:t>
            </a:r>
            <a:endParaRPr lang="en-US" dirty="0"/>
          </a:p>
        </p:txBody>
      </p:sp>
    </p:spTree>
    <p:extLst>
      <p:ext uri="{BB962C8B-B14F-4D97-AF65-F5344CB8AC3E}">
        <p14:creationId xmlns:p14="http://schemas.microsoft.com/office/powerpoint/2010/main" val="3305509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Chrismation is the second sacrament which bestows upon us the Holy Spirit. Holy Communion is the sacrament of receiving the resurrected body and blood of Jesus </a:t>
            </a:r>
            <a:r>
              <a:rPr lang="en-US" dirty="0" smtClean="0"/>
              <a:t>Christ.</a:t>
            </a:r>
            <a:endParaRPr lang="en-US" dirty="0"/>
          </a:p>
        </p:txBody>
      </p:sp>
    </p:spTree>
    <p:extLst>
      <p:ext uri="{BB962C8B-B14F-4D97-AF65-F5344CB8AC3E}">
        <p14:creationId xmlns:p14="http://schemas.microsoft.com/office/powerpoint/2010/main" val="2794307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Through Chrismation every member of the Church becomes a prophet, and receives a share in the royal priesthood of Christ; all Christians alike, because they are </a:t>
            </a:r>
            <a:r>
              <a:rPr lang="en-US" dirty="0" err="1"/>
              <a:t>chrismated</a:t>
            </a:r>
            <a:r>
              <a:rPr lang="en-US" dirty="0"/>
              <a:t>, are called to act as conscious witnesses to the Truth. 'You have an </a:t>
            </a:r>
            <a:r>
              <a:rPr lang="en-US" dirty="0" smtClean="0"/>
              <a:t>anointing </a:t>
            </a:r>
            <a:r>
              <a:rPr lang="en-US" dirty="0"/>
              <a:t>from the Holy One, and know all things' (I John </a:t>
            </a:r>
            <a:r>
              <a:rPr lang="en-US" dirty="0" smtClean="0"/>
              <a:t>2:20)</a:t>
            </a:r>
            <a:endParaRPr lang="en-US" dirty="0"/>
          </a:p>
        </p:txBody>
      </p:sp>
    </p:spTree>
    <p:extLst>
      <p:ext uri="{BB962C8B-B14F-4D97-AF65-F5344CB8AC3E}">
        <p14:creationId xmlns:p14="http://schemas.microsoft.com/office/powerpoint/2010/main" val="130704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Chrismation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Alex\Pictures\DSC008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204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oil used has over 65 different ingredients.</a:t>
            </a:r>
          </a:p>
          <a:p>
            <a:r>
              <a:rPr lang="en-US" dirty="0" smtClean="0"/>
              <a:t>To make it is a complicated process.  You begin to “cook” the oil on the Tuesday of Holy week.  While saying the prayers you leave it to cook continuously till the Thursday of Holy week.  You add the different ingredients in a prescribed order.  On Thursday the oil is taken out and put in a container that is then put on the altar and blessed.  The oil stays on the altar till Easter Monday.  </a:t>
            </a:r>
          </a:p>
        </p:txBody>
      </p:sp>
    </p:spTree>
    <p:extLst>
      <p:ext uri="{BB962C8B-B14F-4D97-AF65-F5344CB8AC3E}">
        <p14:creationId xmlns:p14="http://schemas.microsoft.com/office/powerpoint/2010/main" val="1903868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sacrament of chrismation is an extension of the day of Pentecost, on which the Holy Spirit was poured out on the Apostles. It is by Chrismation that a person becomes a layperson—a member of the </a:t>
            </a:r>
            <a:r>
              <a:rPr lang="en-US" i="1" dirty="0" err="1"/>
              <a:t>laos</a:t>
            </a:r>
            <a:r>
              <a:rPr lang="en-US" dirty="0"/>
              <a:t>, the people of God.</a:t>
            </a:r>
          </a:p>
          <a:p>
            <a:r>
              <a:rPr lang="en-US" dirty="0"/>
              <a:t>The Christian is anointed with this oil in the sign of the Cross on his forehead, eyes, nostrils, mouth, ears, chest, hands and feet. Each time, the priest administering the sacrament says, "The Seal and Gift of the Holy Spirit." </a:t>
            </a:r>
          </a:p>
          <a:p>
            <a:endParaRPr lang="en-US" dirty="0"/>
          </a:p>
        </p:txBody>
      </p:sp>
    </p:spTree>
    <p:extLst>
      <p:ext uri="{BB962C8B-B14F-4D97-AF65-F5344CB8AC3E}">
        <p14:creationId xmlns:p14="http://schemas.microsoft.com/office/powerpoint/2010/main" val="259036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symbolism of Chrismation</a:t>
            </a:r>
            <a:endParaRPr lang="en-US" dirty="0"/>
          </a:p>
        </p:txBody>
      </p:sp>
      <p:sp>
        <p:nvSpPr>
          <p:cNvPr id="3" name="Content Placeholder 2"/>
          <p:cNvSpPr>
            <a:spLocks noGrp="1"/>
          </p:cNvSpPr>
          <p:nvPr>
            <p:ph idx="1"/>
          </p:nvPr>
        </p:nvSpPr>
        <p:spPr/>
        <p:txBody>
          <a:bodyPr>
            <a:normAutofit lnSpcReduction="10000"/>
          </a:bodyPr>
          <a:lstStyle/>
          <a:p>
            <a:r>
              <a:rPr lang="en-US" dirty="0"/>
              <a:t>The anointing of the </a:t>
            </a:r>
            <a:r>
              <a:rPr lang="en-US" i="1" dirty="0"/>
              <a:t>forehead </a:t>
            </a:r>
            <a:r>
              <a:rPr lang="en-US" dirty="0"/>
              <a:t>signifies the sanctification of the mind, or thoughts.</a:t>
            </a:r>
          </a:p>
          <a:p>
            <a:r>
              <a:rPr lang="en-US" dirty="0"/>
              <a:t>The anointing of the </a:t>
            </a:r>
            <a:r>
              <a:rPr lang="en-US" i="1" dirty="0"/>
              <a:t>chest </a:t>
            </a:r>
            <a:r>
              <a:rPr lang="en-US" dirty="0"/>
              <a:t>signifies the sanctification of the heart, or desires.</a:t>
            </a:r>
          </a:p>
          <a:p>
            <a:r>
              <a:rPr lang="en-US" dirty="0"/>
              <a:t>The anointing of the </a:t>
            </a:r>
            <a:r>
              <a:rPr lang="en-US" i="1" dirty="0"/>
              <a:t>eyes, ears, lips </a:t>
            </a:r>
            <a:r>
              <a:rPr lang="en-US" dirty="0"/>
              <a:t>signifies the sanctification of the senses.</a:t>
            </a:r>
          </a:p>
          <a:p>
            <a:r>
              <a:rPr lang="en-US" dirty="0"/>
              <a:t>The anointing of the </a:t>
            </a:r>
            <a:r>
              <a:rPr lang="en-US" i="1" dirty="0"/>
              <a:t>hands </a:t>
            </a:r>
            <a:r>
              <a:rPr lang="en-US" dirty="0"/>
              <a:t>and </a:t>
            </a:r>
            <a:r>
              <a:rPr lang="en-US" i="1" dirty="0"/>
              <a:t>feet </a:t>
            </a:r>
            <a:r>
              <a:rPr lang="en-US" dirty="0"/>
              <a:t>signifies their sanctification to good works and the walk in the way of His </a:t>
            </a:r>
            <a:r>
              <a:rPr lang="en-US" dirty="0" smtClean="0"/>
              <a:t>commandments.</a:t>
            </a:r>
            <a:endParaRPr lang="en-US" dirty="0"/>
          </a:p>
          <a:p>
            <a:endParaRPr lang="en-US" dirty="0"/>
          </a:p>
        </p:txBody>
      </p:sp>
    </p:spTree>
    <p:extLst>
      <p:ext uri="{BB962C8B-B14F-4D97-AF65-F5344CB8AC3E}">
        <p14:creationId xmlns:p14="http://schemas.microsoft.com/office/powerpoint/2010/main" val="2509170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Alex\Pictures\communion_afric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229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995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and Eucharist icon</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Alex\Pictures\Eucharist_icon_x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762124"/>
            <a:ext cx="363855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05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i="1" dirty="0" smtClean="0"/>
              <a:t>Holy Mysteries</a:t>
            </a:r>
            <a:r>
              <a:rPr lang="en-US" dirty="0"/>
              <a:t>, the Church's entire life is one of sacrament. </a:t>
            </a:r>
            <a:endParaRPr lang="en-US" dirty="0" smtClean="0"/>
          </a:p>
          <a:p>
            <a:r>
              <a:rPr lang="en-US" dirty="0" smtClean="0"/>
              <a:t>In </a:t>
            </a:r>
            <a:r>
              <a:rPr lang="en-US" dirty="0"/>
              <a:t>the mysteries, the Christian is united with God, becoming a partaker of the divine nature (II Peter 1:4). </a:t>
            </a:r>
            <a:endParaRPr lang="en-US" dirty="0" smtClean="0"/>
          </a:p>
          <a:p>
            <a:r>
              <a:rPr lang="en-US" dirty="0" smtClean="0"/>
              <a:t>With </a:t>
            </a:r>
            <a:r>
              <a:rPr lang="en-US" dirty="0"/>
              <a:t>all the </a:t>
            </a:r>
            <a:r>
              <a:rPr lang="en-US" dirty="0" smtClean="0"/>
              <a:t>mysteries</a:t>
            </a:r>
            <a:r>
              <a:rPr lang="en-US" dirty="0"/>
              <a:t>, God makes his presence known in his divine energies, using physical means to convey Himself to His people</a:t>
            </a:r>
          </a:p>
        </p:txBody>
      </p:sp>
    </p:spTree>
    <p:extLst>
      <p:ext uri="{BB962C8B-B14F-4D97-AF65-F5344CB8AC3E}">
        <p14:creationId xmlns:p14="http://schemas.microsoft.com/office/powerpoint/2010/main" val="4226566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GB" sz="4800" u="sng" dirty="0"/>
              <a:t>Chrismation is followed by </a:t>
            </a:r>
            <a:r>
              <a:rPr lang="en-GB" sz="4800" u="sng" dirty="0" smtClean="0"/>
              <a:t>the Eucharist. </a:t>
            </a:r>
            <a:r>
              <a:rPr lang="en-GB" sz="4800" u="sng" dirty="0"/>
              <a:t>This means that in the </a:t>
            </a:r>
            <a:r>
              <a:rPr lang="en-GB" sz="4800" u="sng" dirty="0" smtClean="0"/>
              <a:t>babies </a:t>
            </a:r>
            <a:r>
              <a:rPr lang="en-GB" sz="4800" u="sng" dirty="0"/>
              <a:t>and children are fully communicant members of the Church.</a:t>
            </a:r>
          </a:p>
          <a:p>
            <a:endParaRPr lang="en-US" dirty="0"/>
          </a:p>
        </p:txBody>
      </p:sp>
    </p:spTree>
    <p:extLst>
      <p:ext uri="{BB962C8B-B14F-4D97-AF65-F5344CB8AC3E}">
        <p14:creationId xmlns:p14="http://schemas.microsoft.com/office/powerpoint/2010/main" val="978132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u="sng" dirty="0"/>
              <a:t>The newly baptised Christian is now a layperson, a full member of the people of God (the 'Royal Priesthood'). All Christians are called to be witnesses to the Truth.</a:t>
            </a:r>
          </a:p>
          <a:p>
            <a:endParaRPr lang="en-US" dirty="0"/>
          </a:p>
        </p:txBody>
      </p:sp>
    </p:spTree>
    <p:extLst>
      <p:ext uri="{BB962C8B-B14F-4D97-AF65-F5344CB8AC3E}">
        <p14:creationId xmlns:p14="http://schemas.microsoft.com/office/powerpoint/2010/main" val="2054997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ritual</a:t>
            </a:r>
            <a:endParaRPr lang="en-US" dirty="0"/>
          </a:p>
        </p:txBody>
      </p:sp>
      <p:sp>
        <p:nvSpPr>
          <p:cNvPr id="3" name="Content Placeholder 2"/>
          <p:cNvSpPr>
            <a:spLocks noGrp="1"/>
          </p:cNvSpPr>
          <p:nvPr>
            <p:ph idx="1"/>
          </p:nvPr>
        </p:nvSpPr>
        <p:spPr/>
        <p:txBody>
          <a:bodyPr>
            <a:normAutofit fontScale="77500" lnSpcReduction="20000"/>
          </a:bodyPr>
          <a:lstStyle/>
          <a:p>
            <a:r>
              <a:rPr lang="en-US" b="1" i="1" u="sng" dirty="0"/>
              <a:t>Making of a catechumen and exorcisms</a:t>
            </a:r>
            <a:endParaRPr lang="en-US" b="1" i="1" dirty="0"/>
          </a:p>
          <a:p>
            <a:r>
              <a:rPr lang="en-US" b="1" dirty="0"/>
              <a:t> </a:t>
            </a:r>
            <a:endParaRPr lang="en-US" dirty="0"/>
          </a:p>
          <a:p>
            <a:r>
              <a:rPr lang="en-US" dirty="0"/>
              <a:t>·       The </a:t>
            </a:r>
            <a:r>
              <a:rPr lang="en-US" dirty="0" smtClean="0"/>
              <a:t>person </a:t>
            </a:r>
            <a:r>
              <a:rPr lang="en-US" dirty="0"/>
              <a:t>who desire illumination and the </a:t>
            </a:r>
            <a:r>
              <a:rPr lang="en-US" dirty="0" smtClean="0"/>
              <a:t>Godparents </a:t>
            </a:r>
            <a:r>
              <a:rPr lang="en-US" dirty="0"/>
              <a:t>stand at the entrance to the church, facing east</a:t>
            </a:r>
            <a:r>
              <a:rPr lang="en-US" dirty="0" smtClean="0"/>
              <a:t>.  The altar must always face the East.</a:t>
            </a:r>
            <a:endParaRPr lang="en-US" dirty="0"/>
          </a:p>
          <a:p>
            <a:r>
              <a:rPr lang="en-US" dirty="0"/>
              <a:t>·       Prayer for those who wish to be illumined.</a:t>
            </a:r>
          </a:p>
          <a:p>
            <a:r>
              <a:rPr lang="en-US" dirty="0"/>
              <a:t>·       Four exorcism prayers.</a:t>
            </a:r>
          </a:p>
          <a:p>
            <a:r>
              <a:rPr lang="en-US" dirty="0"/>
              <a:t>·       Questioning of those who wish to be illumined, with the renouncing of Satan and the reciting of the Symbol of Faith (three times)</a:t>
            </a:r>
          </a:p>
          <a:p>
            <a:r>
              <a:rPr lang="en-US" dirty="0"/>
              <a:t>·       Prayer for the professed catechumens.</a:t>
            </a:r>
          </a:p>
          <a:p>
            <a:r>
              <a:rPr lang="en-US" b="1" dirty="0"/>
              <a:t> </a:t>
            </a:r>
            <a:endParaRPr lang="en-US" dirty="0"/>
          </a:p>
          <a:p>
            <a:endParaRPr lang="en-US" dirty="0"/>
          </a:p>
        </p:txBody>
      </p:sp>
    </p:spTree>
    <p:extLst>
      <p:ext uri="{BB962C8B-B14F-4D97-AF65-F5344CB8AC3E}">
        <p14:creationId xmlns:p14="http://schemas.microsoft.com/office/powerpoint/2010/main" val="4063917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i="1" u="sng" dirty="0"/>
              <a:t>Baptism and Chrismation Service</a:t>
            </a:r>
            <a:endParaRPr lang="en-US" b="1" i="1" dirty="0"/>
          </a:p>
          <a:p>
            <a:r>
              <a:rPr lang="en-US" b="1" dirty="0"/>
              <a:t> </a:t>
            </a:r>
            <a:endParaRPr lang="en-US" dirty="0"/>
          </a:p>
          <a:p>
            <a:r>
              <a:rPr lang="en-US" dirty="0"/>
              <a:t>·       Censing of the font occurs immediately before the service.</a:t>
            </a:r>
          </a:p>
          <a:p>
            <a:r>
              <a:rPr lang="en-US" dirty="0"/>
              <a:t>·       Blessing - “Blessed is the Kingdom...”</a:t>
            </a:r>
          </a:p>
          <a:p>
            <a:r>
              <a:rPr lang="en-US" dirty="0"/>
              <a:t>·       Great Litany with prayers for the blessing of the water and the person(s) who desire illumination.</a:t>
            </a:r>
          </a:p>
          <a:p>
            <a:r>
              <a:rPr lang="en-US" dirty="0"/>
              <a:t>·       Prayers and blessing of the baptismal water.</a:t>
            </a:r>
          </a:p>
          <a:p>
            <a:r>
              <a:rPr lang="en-US" dirty="0"/>
              <a:t>·       Prayers and blessing of the oil of anointing (oil of gladness).</a:t>
            </a:r>
          </a:p>
          <a:p>
            <a:r>
              <a:rPr lang="en-US" dirty="0"/>
              <a:t>·       Anointing with the oil of gladness.</a:t>
            </a:r>
          </a:p>
          <a:p>
            <a:r>
              <a:rPr lang="en-US" dirty="0"/>
              <a:t>·       Face</a:t>
            </a:r>
          </a:p>
          <a:p>
            <a:r>
              <a:rPr lang="en-US" dirty="0"/>
              <a:t>·       Breast</a:t>
            </a:r>
          </a:p>
          <a:p>
            <a:r>
              <a:rPr lang="en-US" dirty="0"/>
              <a:t>·       Upper back</a:t>
            </a:r>
          </a:p>
          <a:p>
            <a:r>
              <a:rPr lang="en-US" dirty="0"/>
              <a:t>·       Hands</a:t>
            </a:r>
          </a:p>
          <a:p>
            <a:r>
              <a:rPr lang="en-US" dirty="0"/>
              <a:t>·       Feet</a:t>
            </a:r>
          </a:p>
          <a:p>
            <a:endParaRPr lang="en-US" dirty="0"/>
          </a:p>
        </p:txBody>
      </p:sp>
    </p:spTree>
    <p:extLst>
      <p:ext uri="{BB962C8B-B14F-4D97-AF65-F5344CB8AC3E}">
        <p14:creationId xmlns:p14="http://schemas.microsoft.com/office/powerpoint/2010/main" val="2105622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       Baptism</a:t>
            </a:r>
          </a:p>
          <a:p>
            <a:r>
              <a:rPr lang="en-US" dirty="0"/>
              <a:t>·       Robing of the newly-baptized in the baptismal garment (during the singing of Psalm 31)</a:t>
            </a:r>
          </a:p>
          <a:p>
            <a:r>
              <a:rPr lang="en-US" dirty="0"/>
              <a:t>·       Prayer for the newly baptized.</a:t>
            </a:r>
          </a:p>
          <a:p>
            <a:r>
              <a:rPr lang="en-US" dirty="0"/>
              <a:t>·       Chrismation of the newly-baptized. “The seal of the gift of the Holy Spirit…”</a:t>
            </a:r>
          </a:p>
          <a:p>
            <a:r>
              <a:rPr lang="en-US" dirty="0"/>
              <a:t>·       Anointing of the:</a:t>
            </a:r>
          </a:p>
          <a:p>
            <a:r>
              <a:rPr lang="en-US" dirty="0"/>
              <a:t>·       brow</a:t>
            </a:r>
          </a:p>
          <a:p>
            <a:r>
              <a:rPr lang="en-US" dirty="0"/>
              <a:t>·       eyes</a:t>
            </a:r>
          </a:p>
          <a:p>
            <a:r>
              <a:rPr lang="en-US" dirty="0"/>
              <a:t>·       nostrils</a:t>
            </a:r>
          </a:p>
          <a:p>
            <a:r>
              <a:rPr lang="en-US" dirty="0"/>
              <a:t>·       lips</a:t>
            </a:r>
          </a:p>
          <a:p>
            <a:r>
              <a:rPr lang="en-US" dirty="0"/>
              <a:t>·       ears</a:t>
            </a:r>
          </a:p>
          <a:p>
            <a:r>
              <a:rPr lang="en-US" dirty="0"/>
              <a:t>·       hands</a:t>
            </a:r>
          </a:p>
          <a:p>
            <a:r>
              <a:rPr lang="en-US" dirty="0"/>
              <a:t>·       feet</a:t>
            </a:r>
          </a:p>
          <a:p>
            <a:endParaRPr lang="en-US" dirty="0"/>
          </a:p>
        </p:txBody>
      </p:sp>
    </p:spTree>
    <p:extLst>
      <p:ext uri="{BB962C8B-B14F-4D97-AF65-F5344CB8AC3E}">
        <p14:creationId xmlns:p14="http://schemas.microsoft.com/office/powerpoint/2010/main" val="2690358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       Procession of the newly-illumined and sponsors around the font (3 times) while “As many have been baptized” is sung</a:t>
            </a:r>
            <a:r>
              <a:rPr lang="en-US" dirty="0" smtClean="0"/>
              <a:t>.</a:t>
            </a:r>
          </a:p>
          <a:p>
            <a:r>
              <a:rPr lang="en-US" dirty="0" smtClean="0"/>
              <a:t>Giving Godparents a candle</a:t>
            </a:r>
            <a:endParaRPr lang="en-US" dirty="0"/>
          </a:p>
          <a:p>
            <a:r>
              <a:rPr lang="en-US" dirty="0"/>
              <a:t>·       </a:t>
            </a:r>
            <a:r>
              <a:rPr lang="en-US" dirty="0" err="1" smtClean="0"/>
              <a:t>Prokeimen</a:t>
            </a:r>
            <a:endParaRPr lang="en-US" dirty="0"/>
          </a:p>
          <a:p>
            <a:r>
              <a:rPr lang="en-US" dirty="0"/>
              <a:t>·       Epistle of the Holy Apostle Paul to the Romans (6:3-11)</a:t>
            </a:r>
          </a:p>
          <a:p>
            <a:r>
              <a:rPr lang="en-US" dirty="0"/>
              <a:t>·       Alleluia (sung 3 times)</a:t>
            </a:r>
          </a:p>
          <a:p>
            <a:r>
              <a:rPr lang="en-US" dirty="0"/>
              <a:t>·       Holy Gospel according to St. Matthew  (28:16-20)</a:t>
            </a:r>
          </a:p>
          <a:p>
            <a:r>
              <a:rPr lang="en-US" dirty="0"/>
              <a:t>·       </a:t>
            </a:r>
            <a:r>
              <a:rPr lang="en-US" dirty="0" err="1" smtClean="0"/>
              <a:t>Ektenia</a:t>
            </a:r>
            <a:endParaRPr lang="en-US" dirty="0"/>
          </a:p>
          <a:p>
            <a:r>
              <a:rPr lang="en-US" dirty="0"/>
              <a:t>·       </a:t>
            </a:r>
            <a:r>
              <a:rPr lang="en-US" dirty="0" smtClean="0"/>
              <a:t>·</a:t>
            </a:r>
            <a:r>
              <a:rPr lang="en-US" dirty="0"/>
              <a:t>       </a:t>
            </a:r>
          </a:p>
          <a:p>
            <a:r>
              <a:rPr lang="en-US" dirty="0"/>
              <a:t>·       Fervent </a:t>
            </a:r>
            <a:r>
              <a:rPr lang="en-US" dirty="0" err="1" smtClean="0"/>
              <a:t>Ektenia</a:t>
            </a:r>
            <a:endParaRPr lang="en-US" dirty="0"/>
          </a:p>
          <a:p>
            <a:endParaRPr lang="en-US" dirty="0"/>
          </a:p>
        </p:txBody>
      </p:sp>
    </p:spTree>
    <p:extLst>
      <p:ext uri="{BB962C8B-B14F-4D97-AF65-F5344CB8AC3E}">
        <p14:creationId xmlns:p14="http://schemas.microsoft.com/office/powerpoint/2010/main" val="836815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9600" b="1" dirty="0"/>
          </a:p>
        </p:txBody>
      </p:sp>
      <p:pic>
        <p:nvPicPr>
          <p:cNvPr id="1026" name="Picture 2" descr="C:\Users\Alex\Pictures\the_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599"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661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St. Paul writes about the </a:t>
            </a:r>
            <a:r>
              <a:rPr lang="en-US" i="1" dirty="0" err="1"/>
              <a:t>mysterion</a:t>
            </a:r>
            <a:r>
              <a:rPr lang="en-US" i="1" dirty="0"/>
              <a:t> </a:t>
            </a:r>
            <a:r>
              <a:rPr lang="en-US" dirty="0"/>
              <a:t>or mysteries that we eventually came to call the </a:t>
            </a:r>
            <a:r>
              <a:rPr lang="en-US" dirty="0" smtClean="0"/>
              <a:t>sacraments in the west. </a:t>
            </a:r>
            <a:r>
              <a:rPr lang="en-US" dirty="0"/>
              <a:t>The Eastern </a:t>
            </a:r>
            <a:r>
              <a:rPr lang="en-US" dirty="0" smtClean="0"/>
              <a:t>Churches, we still keep the patristic tradition, and call </a:t>
            </a:r>
            <a:r>
              <a:rPr lang="en-US" dirty="0"/>
              <a:t>them mysteries</a:t>
            </a:r>
            <a:r>
              <a:rPr lang="en-US" dirty="0" smtClean="0"/>
              <a:t>.</a:t>
            </a:r>
          </a:p>
          <a:p>
            <a:r>
              <a:rPr lang="en-US" dirty="0" smtClean="0"/>
              <a:t> </a:t>
            </a:r>
            <a:r>
              <a:rPr lang="en-US" dirty="0"/>
              <a:t>In the early days these mysteries included what came to be called the seven </a:t>
            </a:r>
            <a:r>
              <a:rPr lang="en-US" dirty="0" smtClean="0"/>
              <a:t>sacraments in the West. By </a:t>
            </a:r>
            <a:r>
              <a:rPr lang="en-US" dirty="0"/>
              <a:t>the start of the Patristic period (2nd through 6th centuries) the sacramental action of the Church had developed into a rich series of rituals.</a:t>
            </a:r>
          </a:p>
          <a:p>
            <a:endParaRPr lang="en-US" dirty="0"/>
          </a:p>
        </p:txBody>
      </p:sp>
    </p:spTree>
    <p:extLst>
      <p:ext uri="{BB962C8B-B14F-4D97-AF65-F5344CB8AC3E}">
        <p14:creationId xmlns:p14="http://schemas.microsoft.com/office/powerpoint/2010/main" val="163998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early Fathers of the Church experienced the power of the </a:t>
            </a:r>
            <a:r>
              <a:rPr lang="en-US" dirty="0" smtClean="0"/>
              <a:t>Mysteries </a:t>
            </a:r>
            <a:r>
              <a:rPr lang="en-US" dirty="0"/>
              <a:t>in their daily lives, and they saw its effects on the people who received them. Those who were baptized joined the community and their lives were changed. Through the Eucharist members of the community were strengthened for whatever lay ahead. Each of the </a:t>
            </a:r>
            <a:r>
              <a:rPr lang="en-US" dirty="0" smtClean="0"/>
              <a:t>mysteries, </a:t>
            </a:r>
            <a:r>
              <a:rPr lang="en-US" dirty="0"/>
              <a:t>revealed the reality of God working in the world and continuing His saving mission. This experience led to the development of an understanding of </a:t>
            </a:r>
            <a:r>
              <a:rPr lang="en-US" dirty="0" smtClean="0"/>
              <a:t>mysteries </a:t>
            </a:r>
            <a:r>
              <a:rPr lang="en-US" dirty="0"/>
              <a:t>as those events which transformed the </a:t>
            </a:r>
            <a:r>
              <a:rPr lang="en-US" dirty="0" smtClean="0"/>
              <a:t>recipient.</a:t>
            </a:r>
            <a:endParaRPr lang="en-US" dirty="0"/>
          </a:p>
        </p:txBody>
      </p:sp>
    </p:spTree>
    <p:extLst>
      <p:ext uri="{BB962C8B-B14F-4D97-AF65-F5344CB8AC3E}">
        <p14:creationId xmlns:p14="http://schemas.microsoft.com/office/powerpoint/2010/main" val="1713507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Christian life</a:t>
            </a:r>
            <a:endParaRPr lang="en-US" dirty="0"/>
          </a:p>
        </p:txBody>
      </p:sp>
      <p:sp>
        <p:nvSpPr>
          <p:cNvPr id="3" name="Content Placeholder 2"/>
          <p:cNvSpPr>
            <a:spLocks noGrp="1"/>
          </p:cNvSpPr>
          <p:nvPr>
            <p:ph idx="1"/>
          </p:nvPr>
        </p:nvSpPr>
        <p:spPr/>
        <p:txBody>
          <a:bodyPr>
            <a:normAutofit/>
          </a:bodyPr>
          <a:lstStyle/>
          <a:p>
            <a:endParaRPr lang="en-US" dirty="0"/>
          </a:p>
          <a:p>
            <a:r>
              <a:rPr lang="en-US" dirty="0"/>
              <a:t>The </a:t>
            </a:r>
            <a:r>
              <a:rPr lang="en-US" dirty="0" smtClean="0"/>
              <a:t>mysteries </a:t>
            </a:r>
            <a:r>
              <a:rPr lang="en-US" dirty="0"/>
              <a:t>of initiation—Baptism, Confirmation, and Holy Communion—are the three primary </a:t>
            </a:r>
            <a:r>
              <a:rPr lang="en-US" dirty="0" smtClean="0"/>
              <a:t>mysteries</a:t>
            </a:r>
            <a:r>
              <a:rPr lang="en-US" dirty="0"/>
              <a:t>, on which the rest of our life as a Christian </a:t>
            </a:r>
            <a:r>
              <a:rPr lang="en-US" dirty="0" smtClean="0"/>
              <a:t>depends.  In </a:t>
            </a:r>
            <a:r>
              <a:rPr lang="en-US" dirty="0"/>
              <a:t>the Eastern Church, </a:t>
            </a:r>
            <a:r>
              <a:rPr lang="en-US" dirty="0" smtClean="0"/>
              <a:t>all </a:t>
            </a:r>
            <a:r>
              <a:rPr lang="en-US" dirty="0"/>
              <a:t>three </a:t>
            </a:r>
            <a:r>
              <a:rPr lang="en-US" dirty="0" smtClean="0"/>
              <a:t>mysteries </a:t>
            </a:r>
            <a:r>
              <a:rPr lang="en-US" dirty="0"/>
              <a:t>are </a:t>
            </a:r>
            <a:r>
              <a:rPr lang="en-US" dirty="0" smtClean="0"/>
              <a:t>administered </a:t>
            </a:r>
            <a:r>
              <a:rPr lang="en-US" dirty="0"/>
              <a:t>to infants at the same time</a:t>
            </a:r>
            <a:r>
              <a:rPr lang="en-US" dirty="0" smtClean="0"/>
              <a:t>.</a:t>
            </a:r>
            <a:endParaRPr lang="en-US" dirty="0"/>
          </a:p>
          <a:p>
            <a:endParaRPr lang="en-US" dirty="0"/>
          </a:p>
        </p:txBody>
      </p:sp>
    </p:spTree>
    <p:extLst>
      <p:ext uri="{BB962C8B-B14F-4D97-AF65-F5344CB8AC3E}">
        <p14:creationId xmlns:p14="http://schemas.microsoft.com/office/powerpoint/2010/main" val="338148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a:t>
            </a:r>
            <a:r>
              <a:rPr lang="en-US" dirty="0" smtClean="0"/>
              <a:t>he Mysteries </a:t>
            </a:r>
            <a:r>
              <a:rPr lang="en-US" dirty="0"/>
              <a:t>disclose and reveal God to us, but also they serve to make us receptive to God.</a:t>
            </a:r>
          </a:p>
        </p:txBody>
      </p:sp>
    </p:spTree>
    <p:extLst>
      <p:ext uri="{BB962C8B-B14F-4D97-AF65-F5344CB8AC3E}">
        <p14:creationId xmlns:p14="http://schemas.microsoft.com/office/powerpoint/2010/main" val="2105450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fontScale="90000"/>
          </a:bodyPr>
          <a:lstStyle/>
          <a:p>
            <a:r>
              <a:rPr lang="en-US" dirty="0" smtClean="0"/>
              <a:t>What the fathers of the Church have said.</a:t>
            </a:r>
            <a:endParaRPr lang="en-US" dirty="0"/>
          </a:p>
        </p:txBody>
      </p:sp>
      <p:sp>
        <p:nvSpPr>
          <p:cNvPr id="3" name="Content Placeholder 2"/>
          <p:cNvSpPr>
            <a:spLocks noGrp="1"/>
          </p:cNvSpPr>
          <p:nvPr>
            <p:ph idx="1"/>
          </p:nvPr>
        </p:nvSpPr>
        <p:spPr/>
        <p:txBody>
          <a:bodyPr>
            <a:normAutofit fontScale="55000" lnSpcReduction="20000"/>
          </a:bodyPr>
          <a:lstStyle/>
          <a:p>
            <a:r>
              <a:rPr lang="en-US" dirty="0"/>
              <a:t>According to the Apostolic Canons, the priest baptizes the child in the name of the Father, and of the Son, and of the Holy Spirit, and anoints them with the Holy Myron. This is to take place only after renouncing Satan and professing Christ has been done.</a:t>
            </a:r>
          </a:p>
          <a:p>
            <a:r>
              <a:rPr lang="en-US" dirty="0"/>
              <a:t>Regarding the Sacrament of </a:t>
            </a:r>
            <a:r>
              <a:rPr lang="en-US" dirty="0" smtClean="0"/>
              <a:t>Chrismation, our </a:t>
            </a:r>
            <a:r>
              <a:rPr lang="en-US" dirty="0"/>
              <a:t>Church </a:t>
            </a:r>
            <a:r>
              <a:rPr lang="en-US" dirty="0" smtClean="0"/>
              <a:t>Fathers have said </a:t>
            </a:r>
            <a:r>
              <a:rPr lang="en-US" dirty="0"/>
              <a:t>:</a:t>
            </a:r>
          </a:p>
          <a:p>
            <a:r>
              <a:rPr lang="en-US" b="1" dirty="0"/>
              <a:t> </a:t>
            </a:r>
            <a:endParaRPr lang="en-US" dirty="0"/>
          </a:p>
          <a:p>
            <a:r>
              <a:rPr lang="en-US" dirty="0"/>
              <a:t>“Whoever is baptized should be anointed by </a:t>
            </a:r>
            <a:r>
              <a:rPr lang="en-US" dirty="0" smtClean="0"/>
              <a:t>Chrism, </a:t>
            </a:r>
            <a:r>
              <a:rPr lang="en-US" dirty="0"/>
              <a:t>to become the anointed for God, and so is granted the grace of the Holy Spirit” (St. </a:t>
            </a:r>
            <a:r>
              <a:rPr lang="en-US" dirty="0" smtClean="0"/>
              <a:t>Cyprian)</a:t>
            </a:r>
            <a:endParaRPr lang="en-US" dirty="0"/>
          </a:p>
          <a:p>
            <a:r>
              <a:rPr lang="en-US" dirty="0"/>
              <a:t>“We also, after getting out of the Baptismal Font are granted the anointment officially as was Christ, I mean the Holy Spirit” (St. </a:t>
            </a:r>
            <a:r>
              <a:rPr lang="en-US" dirty="0" smtClean="0"/>
              <a:t>Cyril</a:t>
            </a:r>
            <a:r>
              <a:rPr lang="en-US" dirty="0" smtClean="0"/>
              <a:t> </a:t>
            </a:r>
            <a:r>
              <a:rPr lang="en-US" dirty="0"/>
              <a:t>of Jerusalem)</a:t>
            </a:r>
          </a:p>
          <a:p>
            <a:r>
              <a:rPr lang="en-US" dirty="0"/>
              <a:t>“After going out of the Baptismal water, we are anointed by Holy Oil according to old tradition.  The anointment is accomplished externally on our bodies so that we may bear spiritual fruits” </a:t>
            </a:r>
            <a:r>
              <a:rPr lang="en-US" dirty="0"/>
              <a:t>(</a:t>
            </a:r>
            <a:r>
              <a:rPr lang="en-US" dirty="0" smtClean="0"/>
              <a:t> </a:t>
            </a:r>
            <a:r>
              <a:rPr lang="en-US" dirty="0"/>
              <a:t>Tertullian)</a:t>
            </a:r>
          </a:p>
          <a:p>
            <a:r>
              <a:rPr lang="en-US" dirty="0"/>
              <a:t>“In the Sacrament of Baptism the body is cleansed, so that the soul may be purified, and in the Sacrament of Anointment the body is anointed so that the soul may be sanctified” </a:t>
            </a:r>
            <a:r>
              <a:rPr lang="en-US" dirty="0" smtClean="0"/>
              <a:t>( </a:t>
            </a:r>
            <a:r>
              <a:rPr lang="en-US" dirty="0"/>
              <a:t>Tertullian)</a:t>
            </a:r>
          </a:p>
          <a:p>
            <a:endParaRPr lang="en-US" dirty="0"/>
          </a:p>
        </p:txBody>
      </p:sp>
    </p:spTree>
    <p:extLst>
      <p:ext uri="{BB962C8B-B14F-4D97-AF65-F5344CB8AC3E}">
        <p14:creationId xmlns:p14="http://schemas.microsoft.com/office/powerpoint/2010/main" val="196192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Cyril of Alexandria</a:t>
            </a:r>
            <a:endParaRPr lang="en-US" dirty="0"/>
          </a:p>
        </p:txBody>
      </p:sp>
      <p:sp>
        <p:nvSpPr>
          <p:cNvPr id="3" name="Content Placeholder 2"/>
          <p:cNvSpPr>
            <a:spLocks noGrp="1"/>
          </p:cNvSpPr>
          <p:nvPr>
            <p:ph idx="1"/>
          </p:nvPr>
        </p:nvSpPr>
        <p:spPr/>
        <p:txBody>
          <a:bodyPr>
            <a:normAutofit lnSpcReduction="10000"/>
          </a:bodyPr>
          <a:lstStyle/>
          <a:p>
            <a:r>
              <a:rPr lang="en-US" dirty="0" smtClean="0"/>
              <a:t> The catechumens were instructed </a:t>
            </a:r>
            <a:r>
              <a:rPr lang="en-US" dirty="0"/>
              <a:t>immediately </a:t>
            </a:r>
            <a:r>
              <a:rPr lang="en-US" sz="4000" b="1" dirty="0"/>
              <a:t>after they were initiated </a:t>
            </a:r>
            <a:r>
              <a:rPr lang="en-US" dirty="0"/>
              <a:t>in the holy mysteries of Baptism, Confirmation, and the Eucharist, or because these sacraments are fully explained in them, which were never expounded to those who were not initiated, out of respect, and for fear of giving occasion to their profanation by the blasphemies of infidels</a:t>
            </a:r>
          </a:p>
        </p:txBody>
      </p:sp>
    </p:spTree>
    <p:extLst>
      <p:ext uri="{BB962C8B-B14F-4D97-AF65-F5344CB8AC3E}">
        <p14:creationId xmlns:p14="http://schemas.microsoft.com/office/powerpoint/2010/main" val="1490869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1317</Words>
  <Application>Microsoft Office PowerPoint</Application>
  <PresentationFormat>On-screen Show (4:3)</PresentationFormat>
  <Paragraphs>126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Sacraments of initiation</vt:lpstr>
      <vt:lpstr>Sacraments or mysteries?</vt:lpstr>
      <vt:lpstr>PowerPoint Presentation</vt:lpstr>
      <vt:lpstr>PowerPoint Presentation</vt:lpstr>
      <vt:lpstr>PowerPoint Presentation</vt:lpstr>
      <vt:lpstr>Our Christian life</vt:lpstr>
      <vt:lpstr>PowerPoint Presentation</vt:lpstr>
      <vt:lpstr>What the fathers of the Church have said.</vt:lpstr>
      <vt:lpstr>St Cyril of Alexandria</vt:lpstr>
      <vt:lpstr>What is a Godparent?</vt:lpstr>
      <vt:lpstr>PowerPoint Presentation</vt:lpstr>
      <vt:lpstr>During the Liturgy or not?</vt:lpstr>
      <vt:lpstr>The Icon of the baptism of Christ</vt:lpstr>
      <vt:lpstr>The naming of a child</vt:lpstr>
      <vt:lpstr>Baptism</vt:lpstr>
      <vt:lpstr>PowerPoint Presentation</vt:lpstr>
      <vt:lpstr>How is it done?</vt:lpstr>
      <vt:lpstr>PowerPoint Presentation</vt:lpstr>
      <vt:lpstr>Preparation for Baptism in the Church </vt:lpstr>
      <vt:lpstr>Chrismation is linked to Pentecost</vt:lpstr>
      <vt:lpstr>Chrismation</vt:lpstr>
      <vt:lpstr>PowerPoint Presentation</vt:lpstr>
      <vt:lpstr>PowerPoint Presentation</vt:lpstr>
      <vt:lpstr>Chrismation</vt:lpstr>
      <vt:lpstr>The oil</vt:lpstr>
      <vt:lpstr>Chrismation</vt:lpstr>
      <vt:lpstr>The symbolism of Chrismation</vt:lpstr>
      <vt:lpstr>Eucharist</vt:lpstr>
      <vt:lpstr>Christ and Eucharist icon</vt:lpstr>
      <vt:lpstr>PowerPoint Presentation</vt:lpstr>
      <vt:lpstr>PowerPoint Presentation</vt:lpstr>
      <vt:lpstr>The ritual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Sacraments of initiation</dc:title>
  <dc:creator>Alex</dc:creator>
  <cp:lastModifiedBy>Alex</cp:lastModifiedBy>
  <cp:revision>29</cp:revision>
  <dcterms:created xsi:type="dcterms:W3CDTF">2011-10-07T07:20:16Z</dcterms:created>
  <dcterms:modified xsi:type="dcterms:W3CDTF">2011-10-08T05:01:02Z</dcterms:modified>
</cp:coreProperties>
</file>